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2" r:id="rId4"/>
    <p:sldId id="260" r:id="rId5"/>
    <p:sldId id="257" r:id="rId6"/>
    <p:sldId id="261" r:id="rId7"/>
    <p:sldId id="258" r:id="rId8"/>
    <p:sldId id="259" r:id="rId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4" d="100"/>
          <a:sy n="84" d="100"/>
        </p:scale>
        <p:origin x="9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1816715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688691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1676426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25977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2493674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1904028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52552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589173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1517048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1157858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CAFC5AE-5AE4-48EE-B136-67FFC0CD881C}" type="datetimeFigureOut">
              <a:rPr kumimoji="1" lang="ja-JP" altLang="en-US" smtClean="0"/>
              <a:t>2025/10/7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3900784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FC5AE-5AE4-48EE-B136-67FFC0CD881C}" type="datetimeFigureOut">
              <a:rPr kumimoji="1" lang="ja-JP" altLang="en-US" smtClean="0"/>
              <a:t>2025/10/7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1D2E3E-3D0A-4573-8E32-10D6866D04A5}" type="slidenum">
              <a:rPr kumimoji="1" lang="ja-JP" altLang="en-US" smtClean="0"/>
              <a:t>‹#›</a:t>
            </a:fld>
            <a:endParaRPr kumimoji="1" lang="ja-JP" altLang="en-US"/>
          </a:p>
        </p:txBody>
      </p:sp>
    </p:spTree>
    <p:extLst>
      <p:ext uri="{BB962C8B-B14F-4D97-AF65-F5344CB8AC3E}">
        <p14:creationId xmlns:p14="http://schemas.microsoft.com/office/powerpoint/2010/main" val="1896630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96340" y="1773873"/>
            <a:ext cx="9471660" cy="2387600"/>
          </a:xfrm>
        </p:spPr>
        <p:txBody>
          <a:bodyPr/>
          <a:lstStyle/>
          <a:p>
            <a:r>
              <a:rPr kumimoji="1" lang="ja-JP" altLang="en-US" b="1" dirty="0" smtClean="0">
                <a:latin typeface="Meiryo UI" panose="020B0604030504040204" pitchFamily="50" charset="-128"/>
                <a:ea typeface="Meiryo UI" panose="020B0604030504040204" pitchFamily="50" charset="-128"/>
              </a:rPr>
              <a:t>つがる市　健康づくり講座</a:t>
            </a:r>
            <a:r>
              <a:rPr kumimoji="1" lang="en-US" altLang="ja-JP" b="1" dirty="0" smtClean="0">
                <a:latin typeface="Meiryo UI" panose="020B0604030504040204" pitchFamily="50" charset="-128"/>
                <a:ea typeface="Meiryo UI" panose="020B0604030504040204" pitchFamily="50" charset="-128"/>
              </a:rPr>
              <a:t/>
            </a:r>
            <a:br>
              <a:rPr kumimoji="1" lang="en-US" altLang="ja-JP" b="1" dirty="0" smtClean="0">
                <a:latin typeface="Meiryo UI" panose="020B0604030504040204" pitchFamily="50" charset="-128"/>
                <a:ea typeface="Meiryo UI" panose="020B0604030504040204" pitchFamily="50" charset="-128"/>
              </a:rPr>
            </a:br>
            <a:r>
              <a:rPr lang="ja-JP" altLang="en-US" b="1" dirty="0" smtClean="0">
                <a:latin typeface="Meiryo UI" panose="020B0604030504040204" pitchFamily="50" charset="-128"/>
                <a:ea typeface="Meiryo UI" panose="020B0604030504040204" pitchFamily="50" charset="-128"/>
              </a:rPr>
              <a:t>実施報告</a:t>
            </a:r>
            <a:endParaRPr kumimoji="1" lang="ja-JP" altLang="en-US" b="1" dirty="0">
              <a:latin typeface="Meiryo UI" panose="020B0604030504040204" pitchFamily="50" charset="-128"/>
              <a:ea typeface="Meiryo UI" panose="020B0604030504040204" pitchFamily="50" charset="-128"/>
            </a:endParaRPr>
          </a:p>
        </p:txBody>
      </p:sp>
      <p:sp>
        <p:nvSpPr>
          <p:cNvPr id="3" name="サブタイトル 2"/>
          <p:cNvSpPr>
            <a:spLocks noGrp="1"/>
          </p:cNvSpPr>
          <p:nvPr>
            <p:ph type="subTitle" idx="1"/>
          </p:nvPr>
        </p:nvSpPr>
        <p:spPr>
          <a:xfrm>
            <a:off x="6915150" y="6103620"/>
            <a:ext cx="4918710" cy="468630"/>
          </a:xfrm>
        </p:spPr>
        <p:txBody>
          <a:bodyPr/>
          <a:lstStyle/>
          <a:p>
            <a:r>
              <a:rPr kumimoji="1" lang="ja-JP" altLang="en-US" dirty="0" smtClean="0"/>
              <a:t>弘前支店　土谷　武弘</a:t>
            </a:r>
            <a:endParaRPr kumimoji="1" lang="ja-JP" altLang="en-US" dirty="0"/>
          </a:p>
        </p:txBody>
      </p:sp>
    </p:spTree>
    <p:extLst>
      <p:ext uri="{BB962C8B-B14F-4D97-AF65-F5344CB8AC3E}">
        <p14:creationId xmlns:p14="http://schemas.microsoft.com/office/powerpoint/2010/main" val="2549238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25730" y="455587"/>
            <a:ext cx="1569660" cy="369332"/>
          </a:xfrm>
          <a:prstGeom prst="rect">
            <a:avLst/>
          </a:prstGeom>
          <a:noFill/>
        </p:spPr>
        <p:txBody>
          <a:bodyPr wrap="none" rtlCol="0">
            <a:spAutoFit/>
          </a:bodyPr>
          <a:lstStyle/>
          <a:p>
            <a:r>
              <a:rPr kumimoji="1" lang="ja-JP" altLang="en-US" b="1" dirty="0" smtClean="0"/>
              <a:t>イベント詳細</a:t>
            </a:r>
            <a:endParaRPr kumimoji="1" lang="ja-JP" altLang="en-US" dirty="0"/>
          </a:p>
        </p:txBody>
      </p:sp>
      <p:sp>
        <p:nvSpPr>
          <p:cNvPr id="3" name="テキスト ボックス 2"/>
          <p:cNvSpPr txBox="1"/>
          <p:nvPr/>
        </p:nvSpPr>
        <p:spPr>
          <a:xfrm>
            <a:off x="1234440" y="1033338"/>
            <a:ext cx="9041130" cy="5109091"/>
          </a:xfrm>
          <a:prstGeom prst="rect">
            <a:avLst/>
          </a:prstGeom>
          <a:noFill/>
          <a:ln>
            <a:solidFill>
              <a:schemeClr val="tx1"/>
            </a:solidFill>
          </a:ln>
        </p:spPr>
        <p:txBody>
          <a:bodyPr wrap="square" rtlCol="0">
            <a:spAutoFit/>
          </a:bodyPr>
          <a:lstStyle/>
          <a:p>
            <a:r>
              <a:rPr lang="ja-JP" altLang="en-US" sz="2400" b="1" dirty="0" smtClean="0"/>
              <a:t>　つがる</a:t>
            </a:r>
            <a:r>
              <a:rPr lang="ja-JP" altLang="en-US" sz="2400" b="1" dirty="0"/>
              <a:t>市　健康づくり</a:t>
            </a:r>
            <a:r>
              <a:rPr lang="ja-JP" altLang="en-US" sz="2400" b="1" dirty="0" smtClean="0"/>
              <a:t>講座</a:t>
            </a:r>
            <a:endParaRPr lang="en-US" altLang="ja-JP" sz="2400" b="1" dirty="0" smtClean="0"/>
          </a:p>
          <a:p>
            <a:endParaRPr kumimoji="1" lang="en-US" altLang="ja-JP" sz="2400" b="1" dirty="0"/>
          </a:p>
          <a:p>
            <a:pPr algn="ctr"/>
            <a:r>
              <a:rPr lang="ja-JP" altLang="en-US" sz="2400" b="1" dirty="0" smtClean="0"/>
              <a:t>身近な人を守るために知っておきたい気分障害のこと</a:t>
            </a:r>
            <a:endParaRPr lang="en-US" altLang="ja-JP" sz="2400" b="1" dirty="0" smtClean="0"/>
          </a:p>
          <a:p>
            <a:pPr algn="ctr"/>
            <a:r>
              <a:rPr kumimoji="1" lang="ja-JP" altLang="en-US" sz="2400" b="1" dirty="0" smtClean="0"/>
              <a:t>　　～ゲートキーパーとしての第一歩～</a:t>
            </a:r>
            <a:endParaRPr kumimoji="1" lang="en-US" altLang="ja-JP" sz="2400" b="1" dirty="0" smtClean="0"/>
          </a:p>
          <a:p>
            <a:endParaRPr kumimoji="1" lang="en-US" altLang="ja-JP" sz="1400" b="1" dirty="0" smtClean="0"/>
          </a:p>
          <a:p>
            <a:r>
              <a:rPr kumimoji="1" lang="ja-JP" altLang="en-US" sz="2400" dirty="0" smtClean="0"/>
              <a:t>　日程：</a:t>
            </a:r>
            <a:r>
              <a:rPr kumimoji="1" lang="en-US" altLang="ja-JP" sz="2400" dirty="0" smtClean="0"/>
              <a:t>2025</a:t>
            </a:r>
            <a:r>
              <a:rPr lang="ja-JP" altLang="en-US" sz="2400" dirty="0" smtClean="0"/>
              <a:t>年</a:t>
            </a:r>
            <a:r>
              <a:rPr lang="en-US" altLang="ja-JP" sz="2400" dirty="0" smtClean="0"/>
              <a:t>9</a:t>
            </a:r>
            <a:r>
              <a:rPr lang="ja-JP" altLang="en-US" sz="2400" dirty="0" smtClean="0"/>
              <a:t>月</a:t>
            </a:r>
            <a:r>
              <a:rPr lang="en-US" altLang="ja-JP" sz="2400" dirty="0" smtClean="0"/>
              <a:t>16</a:t>
            </a:r>
            <a:r>
              <a:rPr lang="ja-JP" altLang="en-US" sz="2400" dirty="0" smtClean="0"/>
              <a:t>日</a:t>
            </a:r>
            <a:r>
              <a:rPr lang="en-US" altLang="ja-JP" sz="2400" dirty="0" smtClean="0"/>
              <a:t>(</a:t>
            </a:r>
            <a:r>
              <a:rPr lang="ja-JP" altLang="en-US" sz="2400" dirty="0" smtClean="0"/>
              <a:t>火</a:t>
            </a:r>
            <a:r>
              <a:rPr lang="en-US" altLang="ja-JP" sz="2400" dirty="0" smtClean="0"/>
              <a:t>)14</a:t>
            </a:r>
            <a:r>
              <a:rPr lang="ja-JP" altLang="en-US" sz="2400" dirty="0" smtClean="0"/>
              <a:t>：</a:t>
            </a:r>
            <a:r>
              <a:rPr lang="en-US" altLang="ja-JP" sz="2400" dirty="0" smtClean="0"/>
              <a:t>00</a:t>
            </a:r>
            <a:r>
              <a:rPr lang="ja-JP" altLang="en-US" sz="2400" dirty="0" smtClean="0"/>
              <a:t>～</a:t>
            </a:r>
            <a:r>
              <a:rPr lang="en-US" altLang="ja-JP" sz="2400" dirty="0" smtClean="0"/>
              <a:t>15</a:t>
            </a:r>
            <a:r>
              <a:rPr lang="ja-JP" altLang="en-US" sz="2400" dirty="0" smtClean="0"/>
              <a:t>：</a:t>
            </a:r>
            <a:r>
              <a:rPr lang="en-US" altLang="ja-JP" sz="2400" dirty="0" smtClean="0"/>
              <a:t>30</a:t>
            </a:r>
          </a:p>
          <a:p>
            <a:r>
              <a:rPr kumimoji="1" lang="ja-JP" altLang="en-US" sz="2400" dirty="0"/>
              <a:t>　</a:t>
            </a:r>
            <a:r>
              <a:rPr kumimoji="1" lang="ja-JP" altLang="en-US" sz="2400" dirty="0" smtClean="0"/>
              <a:t>場所：つがる市健康づくりセンター</a:t>
            </a:r>
            <a:endParaRPr kumimoji="1" lang="en-US" altLang="ja-JP" sz="2400" dirty="0" smtClean="0"/>
          </a:p>
          <a:p>
            <a:r>
              <a:rPr lang="ja-JP" altLang="en-US" sz="2400" dirty="0"/>
              <a:t>　役割：司会進行、演者の</a:t>
            </a:r>
            <a:r>
              <a:rPr lang="ja-JP" altLang="en-US" sz="2400" dirty="0" smtClean="0"/>
              <a:t>手配・謝礼</a:t>
            </a:r>
            <a:endParaRPr lang="en-US" altLang="ja-JP" sz="2400" dirty="0"/>
          </a:p>
          <a:p>
            <a:r>
              <a:rPr lang="ja-JP" altLang="en-US" sz="2400" dirty="0" smtClean="0"/>
              <a:t>　　　　</a:t>
            </a:r>
            <a:r>
              <a:rPr lang="ja-JP" altLang="en-US" sz="2400" dirty="0"/>
              <a:t>ブースの設置</a:t>
            </a:r>
            <a:r>
              <a:rPr lang="en-US" altLang="ja-JP" sz="2400" dirty="0"/>
              <a:t>(</a:t>
            </a:r>
            <a:r>
              <a:rPr lang="ja-JP" altLang="en-US" sz="2400" dirty="0"/>
              <a:t>トイメディカルサンプル配布）</a:t>
            </a:r>
            <a:endParaRPr lang="en-US" altLang="ja-JP" sz="2400" dirty="0"/>
          </a:p>
          <a:p>
            <a:r>
              <a:rPr lang="ja-JP" altLang="en-US" sz="2400" dirty="0"/>
              <a:t>　</a:t>
            </a:r>
            <a:r>
              <a:rPr lang="ja-JP" altLang="en-US" sz="2400" dirty="0" smtClean="0"/>
              <a:t>演者：宮﨑健祐先生</a:t>
            </a:r>
            <a:r>
              <a:rPr lang="en-US" altLang="ja-JP" sz="2400" dirty="0" smtClean="0"/>
              <a:t>(</a:t>
            </a:r>
            <a:r>
              <a:rPr lang="ja-JP" altLang="en-US" sz="2400" dirty="0" smtClean="0"/>
              <a:t>弘前愛成会病院）</a:t>
            </a:r>
            <a:endParaRPr kumimoji="1" lang="en-US" altLang="ja-JP" sz="2400" dirty="0" smtClean="0"/>
          </a:p>
          <a:p>
            <a:r>
              <a:rPr lang="ja-JP" altLang="en-US" sz="2400" dirty="0"/>
              <a:t>　</a:t>
            </a:r>
            <a:r>
              <a:rPr lang="ja-JP" altLang="en-US" sz="2400" dirty="0" smtClean="0"/>
              <a:t>要綱：つがる市共催</a:t>
            </a:r>
            <a:endParaRPr kumimoji="1" lang="en-US" altLang="ja-JP" sz="2400" dirty="0" smtClean="0"/>
          </a:p>
          <a:p>
            <a:r>
              <a:rPr lang="ja-JP" altLang="en-US" sz="2400" dirty="0"/>
              <a:t>　</a:t>
            </a:r>
            <a:r>
              <a:rPr lang="ja-JP" altLang="en-US" sz="2400" dirty="0" smtClean="0"/>
              <a:t>参加：土谷、山崎所長、葛西主事、豊澤係長、岩谷係長</a:t>
            </a:r>
            <a:endParaRPr lang="en-US" altLang="ja-JP" sz="2400" dirty="0" smtClean="0"/>
          </a:p>
          <a:p>
            <a:r>
              <a:rPr lang="ja-JP" altLang="en-US" sz="2400" dirty="0"/>
              <a:t>　</a:t>
            </a:r>
            <a:r>
              <a:rPr lang="ja-JP" altLang="en-US" sz="2400" dirty="0" smtClean="0"/>
              <a:t>　　　</a:t>
            </a:r>
            <a:r>
              <a:rPr lang="ja-JP" altLang="en-US" sz="2400" dirty="0" smtClean="0"/>
              <a:t>福地次長</a:t>
            </a:r>
            <a:r>
              <a:rPr lang="en-US" altLang="ja-JP" sz="2400" dirty="0" smtClean="0"/>
              <a:t>(</a:t>
            </a:r>
            <a:r>
              <a:rPr lang="ja-JP" altLang="en-US" sz="2400" dirty="0" smtClean="0"/>
              <a:t>青森支店）、</a:t>
            </a:r>
            <a:r>
              <a:rPr lang="ja-JP" altLang="en-US" sz="2400" dirty="0" smtClean="0"/>
              <a:t>三浦さん</a:t>
            </a:r>
            <a:r>
              <a:rPr lang="en-US" altLang="ja-JP" sz="2400" dirty="0" smtClean="0"/>
              <a:t>(</a:t>
            </a:r>
            <a:r>
              <a:rPr lang="ja-JP" altLang="en-US" sz="2400" dirty="0" smtClean="0"/>
              <a:t>エマージング部</a:t>
            </a:r>
            <a:r>
              <a:rPr lang="en-US" altLang="ja-JP" sz="2400" dirty="0" smtClean="0"/>
              <a:t>)</a:t>
            </a:r>
          </a:p>
          <a:p>
            <a:r>
              <a:rPr lang="ja-JP" altLang="en-US" sz="2400" dirty="0" smtClean="0"/>
              <a:t>他団体：森永乳業、明治安田生命</a:t>
            </a:r>
            <a:endParaRPr lang="en-US" altLang="ja-JP" sz="2400" dirty="0" smtClean="0"/>
          </a:p>
        </p:txBody>
      </p:sp>
    </p:spTree>
    <p:extLst>
      <p:ext uri="{BB962C8B-B14F-4D97-AF65-F5344CB8AC3E}">
        <p14:creationId xmlns:p14="http://schemas.microsoft.com/office/powerpoint/2010/main" val="1452974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5730" y="455587"/>
            <a:ext cx="2031325" cy="646331"/>
          </a:xfrm>
          <a:prstGeom prst="rect">
            <a:avLst/>
          </a:prstGeom>
          <a:noFill/>
        </p:spPr>
        <p:txBody>
          <a:bodyPr wrap="none" rtlCol="0">
            <a:spAutoFit/>
          </a:bodyPr>
          <a:lstStyle/>
          <a:p>
            <a:r>
              <a:rPr kumimoji="1" lang="ja-JP" altLang="en-US" b="1" dirty="0" smtClean="0"/>
              <a:t>イベントレポート</a:t>
            </a:r>
            <a:endParaRPr kumimoji="1" lang="en-US" altLang="ja-JP" b="1" dirty="0" smtClean="0"/>
          </a:p>
          <a:p>
            <a:endParaRPr kumimoji="1" lang="ja-JP" altLang="en-US" dirty="0"/>
          </a:p>
        </p:txBody>
      </p:sp>
      <p:sp>
        <p:nvSpPr>
          <p:cNvPr id="5" name="テキスト ボックス 4"/>
          <p:cNvSpPr txBox="1"/>
          <p:nvPr/>
        </p:nvSpPr>
        <p:spPr>
          <a:xfrm>
            <a:off x="240030" y="930468"/>
            <a:ext cx="11572399" cy="5663089"/>
          </a:xfrm>
          <a:prstGeom prst="rect">
            <a:avLst/>
          </a:prstGeom>
          <a:noFill/>
          <a:ln>
            <a:solidFill>
              <a:schemeClr val="tx1"/>
            </a:solidFill>
          </a:ln>
        </p:spPr>
        <p:txBody>
          <a:bodyPr wrap="none" rtlCol="0">
            <a:spAutoFit/>
          </a:bodyPr>
          <a:lstStyle/>
          <a:p>
            <a:r>
              <a:rPr lang="ja-JP" altLang="en-US" sz="2400" b="1" dirty="0" smtClean="0"/>
              <a:t>　つがる</a:t>
            </a:r>
            <a:r>
              <a:rPr lang="ja-JP" altLang="en-US" sz="2400" b="1" dirty="0"/>
              <a:t>市　健康づくり</a:t>
            </a:r>
            <a:r>
              <a:rPr lang="ja-JP" altLang="en-US" sz="2400" b="1" dirty="0" smtClean="0"/>
              <a:t>講座</a:t>
            </a:r>
            <a:endParaRPr lang="en-US" altLang="ja-JP" sz="2400" b="1" dirty="0" smtClean="0"/>
          </a:p>
          <a:p>
            <a:endParaRPr kumimoji="1" lang="en-US" altLang="ja-JP" sz="2400" b="1" dirty="0"/>
          </a:p>
          <a:p>
            <a:r>
              <a:rPr lang="ja-JP" altLang="en-US" sz="1600" b="1" dirty="0" smtClean="0"/>
              <a:t>身近な人を守るために知っておきたい気分障害のこと</a:t>
            </a:r>
            <a:endParaRPr lang="en-US" altLang="ja-JP" sz="1600" b="1" dirty="0" smtClean="0"/>
          </a:p>
          <a:p>
            <a:r>
              <a:rPr kumimoji="1" lang="ja-JP" altLang="en-US" sz="1600" b="1" dirty="0" smtClean="0"/>
              <a:t>～ゲートキーパーとしての第一歩～</a:t>
            </a:r>
            <a:endParaRPr kumimoji="1" lang="en-US" altLang="ja-JP" sz="1600" b="1" dirty="0" smtClean="0"/>
          </a:p>
          <a:p>
            <a:endParaRPr kumimoji="1" lang="en-US" altLang="ja-JP" sz="1400" b="1" dirty="0" smtClean="0"/>
          </a:p>
          <a:p>
            <a:r>
              <a:rPr lang="ja-JP" altLang="en-US" sz="2400" dirty="0" smtClean="0"/>
              <a:t>自殺志願者の最後の砦と成り得るゲートキーパーの役割について</a:t>
            </a:r>
            <a:endParaRPr lang="en-US" altLang="ja-JP" sz="2400" dirty="0" smtClean="0"/>
          </a:p>
          <a:p>
            <a:r>
              <a:rPr kumimoji="1" lang="ja-JP" altLang="en-US" sz="2400" dirty="0" smtClean="0"/>
              <a:t>病態を具体的症例を示しながら説明いただき</a:t>
            </a:r>
            <a:endParaRPr lang="en-US" altLang="ja-JP" sz="2400" dirty="0"/>
          </a:p>
          <a:p>
            <a:r>
              <a:rPr kumimoji="1" lang="ja-JP" altLang="en-US" sz="2400" dirty="0" smtClean="0"/>
              <a:t>「話を聞く」大切さに加え「聞き手の心身状態」にも注意が必要とお話しいただく</a:t>
            </a:r>
            <a:endParaRPr kumimoji="1" lang="en-US" altLang="ja-JP" sz="2400" dirty="0" smtClean="0"/>
          </a:p>
          <a:p>
            <a:r>
              <a:rPr lang="ja-JP" altLang="en-US" sz="2400" dirty="0" smtClean="0">
                <a:solidFill>
                  <a:schemeClr val="accent2">
                    <a:lumMod val="50000"/>
                  </a:schemeClr>
                </a:solidFill>
              </a:rPr>
              <a:t>平日にもかかわらず市民６０名が参加</a:t>
            </a:r>
            <a:endParaRPr lang="en-US" altLang="ja-JP" sz="2400" dirty="0" smtClean="0">
              <a:solidFill>
                <a:schemeClr val="accent2">
                  <a:lumMod val="50000"/>
                </a:schemeClr>
              </a:solidFill>
            </a:endParaRPr>
          </a:p>
          <a:p>
            <a:r>
              <a:rPr kumimoji="1" lang="ja-JP" altLang="en-US" sz="2400" dirty="0" smtClean="0"/>
              <a:t>途中、先生の提案により着席した隣通しで「最近会ったちょっと嫌なこと」を</a:t>
            </a:r>
            <a:endParaRPr kumimoji="1" lang="en-US" altLang="ja-JP" sz="2400" dirty="0" smtClean="0"/>
          </a:p>
          <a:p>
            <a:r>
              <a:rPr lang="ja-JP" altLang="en-US" sz="2400" dirty="0" smtClean="0"/>
              <a:t>話し合うロールプレーを実施</a:t>
            </a:r>
            <a:endParaRPr lang="en-US" altLang="ja-JP" sz="2400" dirty="0" smtClean="0"/>
          </a:p>
          <a:p>
            <a:r>
              <a:rPr kumimoji="1" lang="ja-JP" altLang="en-US" sz="2400" dirty="0"/>
              <a:t>最初</a:t>
            </a:r>
            <a:r>
              <a:rPr kumimoji="1" lang="ja-JP" altLang="en-US" sz="2400" dirty="0" smtClean="0"/>
              <a:t>は知らない人通しで戸惑っていたが、徐々に盛り上がりを見せ最終的には</a:t>
            </a:r>
            <a:endParaRPr kumimoji="1" lang="en-US" altLang="ja-JP" sz="2400" dirty="0" smtClean="0"/>
          </a:p>
          <a:p>
            <a:r>
              <a:rPr lang="ja-JP" altLang="en-US" sz="2400" dirty="0" smtClean="0"/>
              <a:t>収拾がつかなくなるほどに</a:t>
            </a:r>
            <a:endParaRPr lang="en-US" altLang="ja-JP" sz="2400" dirty="0" smtClean="0"/>
          </a:p>
          <a:p>
            <a:endParaRPr kumimoji="1" lang="en-US" altLang="ja-JP" sz="2800" b="1" dirty="0" smtClean="0"/>
          </a:p>
          <a:p>
            <a:r>
              <a:rPr lang="ja-JP" altLang="en-US" sz="2400" dirty="0" smtClean="0"/>
              <a:t>目に見えない心の病にどのように対峙していくか</a:t>
            </a:r>
            <a:endParaRPr lang="en-US" altLang="ja-JP" sz="2400" dirty="0"/>
          </a:p>
          <a:p>
            <a:r>
              <a:rPr kumimoji="1" lang="ja-JP" altLang="en-US" sz="2400" dirty="0" smtClean="0"/>
              <a:t>来場いただいた市民の皆様に伝えることができ地域医療に貢献できたと考える</a:t>
            </a:r>
            <a:endParaRPr kumimoji="1" lang="en-US" altLang="ja-JP" sz="2400" dirty="0" smtClean="0"/>
          </a:p>
        </p:txBody>
      </p:sp>
    </p:spTree>
    <p:extLst>
      <p:ext uri="{BB962C8B-B14F-4D97-AF65-F5344CB8AC3E}">
        <p14:creationId xmlns:p14="http://schemas.microsoft.com/office/powerpoint/2010/main" val="2446988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538276" y="803190"/>
            <a:ext cx="3990653" cy="5764275"/>
          </a:xfrm>
          <a:prstGeom prst="rect">
            <a:avLst/>
          </a:prstGeom>
          <a:ln>
            <a:solidFill>
              <a:schemeClr val="tx1"/>
            </a:solidFill>
          </a:ln>
        </p:spPr>
      </p:pic>
      <p:pic>
        <p:nvPicPr>
          <p:cNvPr id="3" name="図 2"/>
          <p:cNvPicPr>
            <a:picLocks noChangeAspect="1"/>
          </p:cNvPicPr>
          <p:nvPr/>
        </p:nvPicPr>
        <p:blipFill>
          <a:blip r:embed="rId3"/>
          <a:stretch>
            <a:fillRect/>
          </a:stretch>
        </p:blipFill>
        <p:spPr>
          <a:xfrm>
            <a:off x="6621456" y="803190"/>
            <a:ext cx="3990653" cy="5764275"/>
          </a:xfrm>
          <a:prstGeom prst="rect">
            <a:avLst/>
          </a:prstGeom>
          <a:ln>
            <a:solidFill>
              <a:schemeClr val="tx1"/>
            </a:solidFill>
          </a:ln>
        </p:spPr>
      </p:pic>
      <p:sp>
        <p:nvSpPr>
          <p:cNvPr id="4" name="正方形/長方形 3"/>
          <p:cNvSpPr/>
          <p:nvPr/>
        </p:nvSpPr>
        <p:spPr>
          <a:xfrm>
            <a:off x="6789420" y="2160269"/>
            <a:ext cx="3669030" cy="151859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822055" y="115545"/>
            <a:ext cx="2403222" cy="584775"/>
          </a:xfrm>
          <a:prstGeom prst="rect">
            <a:avLst/>
          </a:prstGeom>
          <a:noFill/>
        </p:spPr>
        <p:txBody>
          <a:bodyPr wrap="none" rtlCol="0">
            <a:spAutoFit/>
          </a:bodyPr>
          <a:lstStyle/>
          <a:p>
            <a:r>
              <a:rPr kumimoji="1" lang="ja-JP" altLang="en-US" sz="3200"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案内用チラシ</a:t>
            </a:r>
            <a:endParaRPr kumimoji="1" lang="ja-JP" altLang="en-US" sz="3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894178" y="919455"/>
            <a:ext cx="492443" cy="461665"/>
          </a:xfrm>
          <a:prstGeom prst="rect">
            <a:avLst/>
          </a:prstGeom>
          <a:noFill/>
        </p:spPr>
        <p:txBody>
          <a:bodyPr wrap="none" rtlCol="0">
            <a:spAutoFit/>
          </a:bodyPr>
          <a:lstStyle/>
          <a:p>
            <a:r>
              <a:rPr kumimoji="1" lang="ja-JP" altLang="en-US" sz="2400" dirty="0" smtClean="0">
                <a:latin typeface="Meiryo UI" panose="020B0604030504040204" pitchFamily="50" charset="-128"/>
                <a:ea typeface="Meiryo UI" panose="020B0604030504040204" pitchFamily="50" charset="-128"/>
              </a:rPr>
              <a:t>表</a:t>
            </a:r>
            <a:endParaRPr kumimoji="1" lang="ja-JP" altLang="en-US" sz="24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6032495" y="919455"/>
            <a:ext cx="492443" cy="461665"/>
          </a:xfrm>
          <a:prstGeom prst="rect">
            <a:avLst/>
          </a:prstGeom>
          <a:noFill/>
        </p:spPr>
        <p:txBody>
          <a:bodyPr wrap="none" rtlCol="0">
            <a:spAutoFit/>
          </a:bodyPr>
          <a:lstStyle/>
          <a:p>
            <a:r>
              <a:rPr kumimoji="1" lang="ja-JP" altLang="en-US" sz="2400" dirty="0" smtClean="0">
                <a:latin typeface="Meiryo UI" panose="020B0604030504040204" pitchFamily="50" charset="-128"/>
                <a:ea typeface="Meiryo UI" panose="020B0604030504040204" pitchFamily="50" charset="-128"/>
              </a:rPr>
              <a:t>裏</a:t>
            </a:r>
            <a:endParaRPr kumimoji="1" lang="ja-JP" altLang="en-US" sz="2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41307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5324975" y="1661434"/>
            <a:ext cx="6271029" cy="3146143"/>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329" y="1132462"/>
            <a:ext cx="3950551" cy="3675115"/>
          </a:xfrm>
          <a:prstGeom prst="rect">
            <a:avLst/>
          </a:prstGeom>
        </p:spPr>
      </p:pic>
      <p:sp>
        <p:nvSpPr>
          <p:cNvPr id="6" name="テキスト ボックス 5"/>
          <p:cNvSpPr txBox="1"/>
          <p:nvPr/>
        </p:nvSpPr>
        <p:spPr>
          <a:xfrm>
            <a:off x="5324975" y="305047"/>
            <a:ext cx="2202847" cy="584775"/>
          </a:xfrm>
          <a:prstGeom prst="rect">
            <a:avLst/>
          </a:prstGeom>
          <a:noFill/>
        </p:spPr>
        <p:txBody>
          <a:bodyPr wrap="none" rtlCol="0">
            <a:spAutoFit/>
          </a:bodyPr>
          <a:lstStyle/>
          <a:p>
            <a:r>
              <a:rPr lang="ja-JP" altLang="en-US" sz="3200"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講演の様子</a:t>
            </a:r>
            <a:endParaRPr kumimoji="1" lang="ja-JP" altLang="en-US" sz="3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159119" y="5108962"/>
            <a:ext cx="4801314" cy="923330"/>
          </a:xfrm>
          <a:prstGeom prst="rect">
            <a:avLst/>
          </a:prstGeom>
          <a:noFill/>
        </p:spPr>
        <p:txBody>
          <a:bodyPr wrap="none" rtlCol="0">
            <a:spAutoFit/>
          </a:bodyPr>
          <a:lstStyle/>
          <a:p>
            <a:r>
              <a:rPr kumimoji="1" lang="ja-JP" altLang="en-US" b="1" dirty="0" smtClean="0"/>
              <a:t>宮﨑先生から、</a:t>
            </a:r>
            <a:endParaRPr kumimoji="1" lang="en-US" altLang="ja-JP" b="1" dirty="0" smtClean="0"/>
          </a:p>
          <a:p>
            <a:r>
              <a:rPr kumimoji="1" lang="ja-JP" altLang="en-US" b="1" dirty="0" smtClean="0"/>
              <a:t>具体的な症例をもって病態の説明と</a:t>
            </a:r>
            <a:endParaRPr kumimoji="1" lang="en-US" altLang="ja-JP" b="1" dirty="0" smtClean="0"/>
          </a:p>
          <a:p>
            <a:r>
              <a:rPr lang="ja-JP" altLang="en-US" b="1" dirty="0" smtClean="0"/>
              <a:t>ゲートキーパーの役割について力説いただく</a:t>
            </a:r>
            <a:endParaRPr kumimoji="1" lang="en-US" altLang="ja-JP" b="1" dirty="0" smtClean="0"/>
          </a:p>
        </p:txBody>
      </p:sp>
      <p:sp>
        <p:nvSpPr>
          <p:cNvPr id="9" name="テキスト ボックス 8"/>
          <p:cNvSpPr txBox="1"/>
          <p:nvPr/>
        </p:nvSpPr>
        <p:spPr>
          <a:xfrm>
            <a:off x="5640528" y="4970462"/>
            <a:ext cx="5955476" cy="1200329"/>
          </a:xfrm>
          <a:prstGeom prst="rect">
            <a:avLst/>
          </a:prstGeom>
          <a:noFill/>
        </p:spPr>
        <p:txBody>
          <a:bodyPr wrap="none" rtlCol="0">
            <a:spAutoFit/>
          </a:bodyPr>
          <a:lstStyle/>
          <a:p>
            <a:r>
              <a:rPr kumimoji="1" lang="ja-JP" altLang="en-US" b="1" dirty="0" smtClean="0"/>
              <a:t>講演途中にロープレ実施</a:t>
            </a:r>
            <a:endParaRPr kumimoji="1" lang="en-US" altLang="ja-JP" b="1" dirty="0" smtClean="0"/>
          </a:p>
          <a:p>
            <a:r>
              <a:rPr lang="ja-JP" altLang="en-US" b="1" dirty="0" smtClean="0"/>
              <a:t>まったく知らない隣通しで最近あった</a:t>
            </a:r>
            <a:endParaRPr lang="en-US" altLang="ja-JP" b="1" dirty="0" smtClean="0"/>
          </a:p>
          <a:p>
            <a:r>
              <a:rPr kumimoji="1" lang="ja-JP" altLang="en-US" b="1" dirty="0" smtClean="0"/>
              <a:t>「ちょっと</a:t>
            </a:r>
            <a:r>
              <a:rPr kumimoji="1" lang="ja-JP" altLang="en-US" b="1" dirty="0"/>
              <a:t>嫌</a:t>
            </a:r>
            <a:r>
              <a:rPr kumimoji="1" lang="ja-JP" altLang="en-US" b="1" dirty="0" smtClean="0"/>
              <a:t>なこと」を話し合い</a:t>
            </a:r>
            <a:endParaRPr kumimoji="1" lang="en-US" altLang="ja-JP" b="1" dirty="0" smtClean="0"/>
          </a:p>
          <a:p>
            <a:r>
              <a:rPr lang="ja-JP" altLang="en-US" b="1" dirty="0"/>
              <a:t>先生</a:t>
            </a:r>
            <a:r>
              <a:rPr lang="ja-JP" altLang="en-US" b="1" dirty="0" smtClean="0"/>
              <a:t>の</a:t>
            </a:r>
            <a:r>
              <a:rPr lang="ja-JP" altLang="en-US" b="1" dirty="0"/>
              <a:t>予想</a:t>
            </a:r>
            <a:r>
              <a:rPr lang="ja-JP" altLang="en-US" b="1" dirty="0" smtClean="0"/>
              <a:t>をはるか</a:t>
            </a:r>
            <a:r>
              <a:rPr lang="ja-JP" altLang="en-US" b="1" dirty="0"/>
              <a:t>上</a:t>
            </a:r>
            <a:r>
              <a:rPr lang="ja-JP" altLang="en-US" b="1" dirty="0" smtClean="0"/>
              <a:t>を行く盛り上がる市民のみなさま</a:t>
            </a:r>
            <a:endParaRPr kumimoji="1" lang="ja-JP" altLang="en-US" b="1" dirty="0"/>
          </a:p>
        </p:txBody>
      </p:sp>
    </p:spTree>
    <p:extLst>
      <p:ext uri="{BB962C8B-B14F-4D97-AF65-F5344CB8AC3E}">
        <p14:creationId xmlns:p14="http://schemas.microsoft.com/office/powerpoint/2010/main" val="3019514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1887" y="1548804"/>
            <a:ext cx="3658111" cy="4286848"/>
          </a:xfrm>
          <a:prstGeom prst="rect">
            <a:avLst/>
          </a:prstGeom>
        </p:spPr>
      </p:pic>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78" y="1803854"/>
            <a:ext cx="4635971" cy="3458242"/>
          </a:xfrm>
          <a:prstGeom prst="rect">
            <a:avLst/>
          </a:prstGeom>
        </p:spPr>
      </p:pic>
      <p:sp>
        <p:nvSpPr>
          <p:cNvPr id="4" name="テキスト ボックス 3"/>
          <p:cNvSpPr txBox="1"/>
          <p:nvPr/>
        </p:nvSpPr>
        <p:spPr>
          <a:xfrm>
            <a:off x="4307705" y="264135"/>
            <a:ext cx="3621504" cy="584775"/>
          </a:xfrm>
          <a:prstGeom prst="rect">
            <a:avLst/>
          </a:prstGeom>
          <a:noFill/>
        </p:spPr>
        <p:txBody>
          <a:bodyPr wrap="none" rtlCol="0">
            <a:spAutoFit/>
          </a:bodyPr>
          <a:lstStyle/>
          <a:p>
            <a:r>
              <a:rPr lang="ja-JP" altLang="en-US" sz="3200"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バイタルネットブース</a:t>
            </a:r>
            <a:endParaRPr kumimoji="1" lang="ja-JP" altLang="en-US" sz="3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85454" y="5383530"/>
            <a:ext cx="4108817" cy="646331"/>
          </a:xfrm>
          <a:prstGeom prst="rect">
            <a:avLst/>
          </a:prstGeom>
          <a:noFill/>
        </p:spPr>
        <p:txBody>
          <a:bodyPr wrap="none" rtlCol="0">
            <a:spAutoFit/>
          </a:bodyPr>
          <a:lstStyle/>
          <a:p>
            <a:r>
              <a:rPr kumimoji="1" lang="ja-JP" altLang="en-US" b="1" dirty="0" smtClean="0"/>
              <a:t>トイメディカル</a:t>
            </a:r>
            <a:endParaRPr kumimoji="1" lang="en-US" altLang="ja-JP" b="1" dirty="0" smtClean="0"/>
          </a:p>
          <a:p>
            <a:r>
              <a:rPr kumimoji="1" lang="ja-JP" altLang="en-US" b="1" dirty="0" smtClean="0"/>
              <a:t>デルソル、零シリーズのサンプル配布</a:t>
            </a:r>
            <a:endParaRPr kumimoji="1" lang="ja-JP" altLang="en-US" b="1" dirty="0"/>
          </a:p>
        </p:txBody>
      </p:sp>
      <p:sp>
        <p:nvSpPr>
          <p:cNvPr id="6" name="テキスト ボックス 5"/>
          <p:cNvSpPr txBox="1"/>
          <p:nvPr/>
        </p:nvSpPr>
        <p:spPr>
          <a:xfrm>
            <a:off x="7083693" y="5849847"/>
            <a:ext cx="3647152" cy="646331"/>
          </a:xfrm>
          <a:prstGeom prst="rect">
            <a:avLst/>
          </a:prstGeom>
          <a:noFill/>
        </p:spPr>
        <p:txBody>
          <a:bodyPr wrap="none" rtlCol="0">
            <a:spAutoFit/>
          </a:bodyPr>
          <a:lstStyle/>
          <a:p>
            <a:r>
              <a:rPr kumimoji="1" lang="ja-JP" altLang="en-US" b="1" dirty="0" smtClean="0"/>
              <a:t>エマージング部三浦さんの説明を</a:t>
            </a:r>
            <a:endParaRPr kumimoji="1" lang="en-US" altLang="ja-JP" b="1" dirty="0" smtClean="0"/>
          </a:p>
          <a:p>
            <a:r>
              <a:rPr kumimoji="1" lang="ja-JP" altLang="en-US" b="1" dirty="0" smtClean="0"/>
              <a:t>熱心に聞き入る市民の方々</a:t>
            </a:r>
            <a:endParaRPr kumimoji="1" lang="ja-JP" altLang="en-US" b="1" dirty="0"/>
          </a:p>
        </p:txBody>
      </p:sp>
    </p:spTree>
    <p:extLst>
      <p:ext uri="{BB962C8B-B14F-4D97-AF65-F5344CB8AC3E}">
        <p14:creationId xmlns:p14="http://schemas.microsoft.com/office/powerpoint/2010/main" val="323416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8144" y="1125839"/>
            <a:ext cx="4201111" cy="4648849"/>
          </a:xfrm>
          <a:prstGeom prst="rect">
            <a:avLst/>
          </a:prstGeom>
        </p:spPr>
      </p:pic>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03" y="1606904"/>
            <a:ext cx="3915321" cy="3915321"/>
          </a:xfrm>
          <a:prstGeom prst="rect">
            <a:avLst/>
          </a:prstGeom>
        </p:spPr>
      </p:pic>
      <p:sp>
        <p:nvSpPr>
          <p:cNvPr id="4" name="テキスト ボックス 3"/>
          <p:cNvSpPr txBox="1"/>
          <p:nvPr/>
        </p:nvSpPr>
        <p:spPr>
          <a:xfrm>
            <a:off x="4822055" y="115545"/>
            <a:ext cx="2202847" cy="584775"/>
          </a:xfrm>
          <a:prstGeom prst="rect">
            <a:avLst/>
          </a:prstGeom>
          <a:noFill/>
        </p:spPr>
        <p:txBody>
          <a:bodyPr wrap="none" rtlCol="0">
            <a:spAutoFit/>
          </a:bodyPr>
          <a:lstStyle/>
          <a:p>
            <a:r>
              <a:rPr kumimoji="1" lang="ja-JP" altLang="en-US" sz="3200"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演者の先生</a:t>
            </a:r>
            <a:endParaRPr kumimoji="1" lang="ja-JP" altLang="en-US" sz="3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2468880" y="5969374"/>
            <a:ext cx="7879080" cy="461665"/>
          </a:xfrm>
          <a:prstGeom prst="rect">
            <a:avLst/>
          </a:prstGeom>
          <a:noFill/>
        </p:spPr>
        <p:txBody>
          <a:bodyPr wrap="none" rtlCol="0">
            <a:spAutoFit/>
          </a:bodyPr>
          <a:lstStyle/>
          <a:p>
            <a:r>
              <a:rPr lang="ja-JP" altLang="en-US" sz="2400" b="1" dirty="0" smtClean="0"/>
              <a:t>住友ファーマに仲介いただき演者として快諾をいただく</a:t>
            </a:r>
            <a:endParaRPr kumimoji="1" lang="ja-JP" altLang="en-US" sz="2400" b="1" dirty="0"/>
          </a:p>
        </p:txBody>
      </p:sp>
    </p:spTree>
    <p:extLst>
      <p:ext uri="{BB962C8B-B14F-4D97-AF65-F5344CB8AC3E}">
        <p14:creationId xmlns:p14="http://schemas.microsoft.com/office/powerpoint/2010/main" val="208838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729" y="442495"/>
            <a:ext cx="11050542" cy="5973009"/>
          </a:xfrm>
          <a:prstGeom prst="rect">
            <a:avLst/>
          </a:prstGeom>
        </p:spPr>
      </p:pic>
    </p:spTree>
    <p:extLst>
      <p:ext uri="{BB962C8B-B14F-4D97-AF65-F5344CB8AC3E}">
        <p14:creationId xmlns:p14="http://schemas.microsoft.com/office/powerpoint/2010/main" val="103482179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406</Words>
  <Application>Microsoft Office PowerPoint</Application>
  <PresentationFormat>ワイド画面</PresentationFormat>
  <Paragraphs>52</Paragraphs>
  <Slides>8</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8</vt:i4>
      </vt:variant>
    </vt:vector>
  </HeadingPairs>
  <TitlesOfParts>
    <vt:vector size="13" baseType="lpstr">
      <vt:lpstr>Meiryo UI</vt:lpstr>
      <vt:lpstr>游ゴシック</vt:lpstr>
      <vt:lpstr>游ゴシック Light</vt:lpstr>
      <vt:lpstr>Arial</vt:lpstr>
      <vt:lpstr>Office テーマ</vt:lpstr>
      <vt:lpstr>つがる市　健康づくり講座 実施報告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土谷　武弘</dc:creator>
  <cp:lastModifiedBy>土谷　武弘</cp:lastModifiedBy>
  <cp:revision>6</cp:revision>
  <dcterms:created xsi:type="dcterms:W3CDTF">2025-10-07T11:20:05Z</dcterms:created>
  <dcterms:modified xsi:type="dcterms:W3CDTF">2025-10-07T12:01:10Z</dcterms:modified>
</cp:coreProperties>
</file>